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9" r:id="rId7"/>
    <p:sldId id="272" r:id="rId8"/>
    <p:sldId id="260" r:id="rId9"/>
    <p:sldId id="275" r:id="rId10"/>
    <p:sldId id="262" r:id="rId11"/>
    <p:sldId id="263" r:id="rId12"/>
    <p:sldId id="264" r:id="rId13"/>
    <p:sldId id="265" r:id="rId14"/>
    <p:sldId id="276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Jost" pitchFamily="2" charset="7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Q+Pg0oY5CIit9ItyPlKokn6I+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F3B47-7A3B-45FB-A9BD-1AFFBE5DEEE2}">
  <a:tblStyle styleId="{ADEF3B47-7A3B-45FB-A9BD-1AFFBE5DEE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19"/>
  </p:normalViewPr>
  <p:slideViewPr>
    <p:cSldViewPr snapToGrid="0" snapToObjects="1">
      <p:cViewPr>
        <p:scale>
          <a:sx n="124" d="100"/>
          <a:sy n="124" d="100"/>
        </p:scale>
        <p:origin x="8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Karen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Karen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Karen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99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Karen</a:t>
            </a:r>
            <a:endParaRPr dirty="0"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97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38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27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57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ndrei.clubcisco.ro/cursuri/f/f-sym/5master/aac-nnga/AI_neural_nets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xgboost.readthedocs.io/en/lates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abs/pii/S037877881200151X" TargetMode="External"/><Relationship Id="rId5" Type="http://schemas.openxmlformats.org/officeDocument/2006/relationships/hyperlink" Target="https://archive.ics.uci.edu/ml/datasets/Energy+efficiency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gmarx/PosterHeatingCoolingLoa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0463" y="3493168"/>
            <a:ext cx="3171074" cy="121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1636" y="1753683"/>
            <a:ext cx="5208728" cy="13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6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455" y="2146539"/>
            <a:ext cx="2743200" cy="187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1727" y="2158852"/>
            <a:ext cx="2743199" cy="187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454" y="4404829"/>
            <a:ext cx="2743199" cy="187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47591" y="4379618"/>
            <a:ext cx="2743199" cy="1872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705851" y="4036346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Regresión lineal 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3917915" y="6283280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Random Forest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6187868" y="4090222"/>
            <a:ext cx="2825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Árboles de decisión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4084169" y="4024989"/>
            <a:ext cx="21051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Red neuronal 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581160" y="6266929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XGBoost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4143639039"/>
              </p:ext>
            </p:extLst>
          </p:nvPr>
        </p:nvGraphicFramePr>
        <p:xfrm>
          <a:off x="9157587" y="2949229"/>
          <a:ext cx="2760950" cy="2457262"/>
        </p:xfrm>
        <a:graphic>
          <a:graphicData uri="http://schemas.openxmlformats.org/drawingml/2006/table">
            <a:tbl>
              <a:tblPr>
                <a:noFill/>
                <a:tableStyleId>{ADEF3B47-7A3B-45FB-A9BD-1AFFBE5DEEE2}</a:tableStyleId>
              </a:tblPr>
              <a:tblGrid>
                <a:gridCol w="138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Modelo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Pred. Heat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Reg. Lineal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0.766172285</a:t>
                      </a:r>
                      <a:endParaRPr sz="120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Arbol de decisión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0.080582296</a:t>
                      </a:r>
                      <a:endParaRPr sz="1200"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1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Red Neuronal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Jost" pitchFamily="2" charset="77"/>
                          <a:ea typeface="Jost" pitchFamily="2" charset="77"/>
                        </a:rPr>
                        <a:t>1.828542613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48149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XGBoost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0.273621641</a:t>
                      </a:r>
                      <a:endParaRPr sz="120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Random Forest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0.124837557</a:t>
                      </a:r>
                      <a:endParaRPr sz="1200"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Google Shape;144;g84bed349bd_0_5">
            <a:extLst>
              <a:ext uri="{FF2B5EF4-FFF2-40B4-BE49-F238E27FC236}">
                <a16:creationId xmlns:a16="http://schemas.microsoft.com/office/drawing/2014/main" id="{F466F38D-D1EE-6141-A020-C4019FAD0F71}"/>
              </a:ext>
            </a:extLst>
          </p:cNvPr>
          <p:cNvSpPr txBox="1"/>
          <p:nvPr/>
        </p:nvSpPr>
        <p:spPr>
          <a:xfrm>
            <a:off x="581160" y="1197909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Resultados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2" name="Google Shape;137;p5">
            <a:extLst>
              <a:ext uri="{FF2B5EF4-FFF2-40B4-BE49-F238E27FC236}">
                <a16:creationId xmlns:a16="http://schemas.microsoft.com/office/drawing/2014/main" id="{77F2BF18-1B85-C94F-935B-D6672ACDDACE}"/>
              </a:ext>
            </a:extLst>
          </p:cNvPr>
          <p:cNvSpPr txBox="1"/>
          <p:nvPr/>
        </p:nvSpPr>
        <p:spPr>
          <a:xfrm>
            <a:off x="581160" y="1686832"/>
            <a:ext cx="106572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Heating – Comparación de test vs real</a:t>
            </a:r>
            <a:endParaRPr lang="en-US"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3" name="Google Shape;170;p6">
            <a:extLst>
              <a:ext uri="{FF2B5EF4-FFF2-40B4-BE49-F238E27FC236}">
                <a16:creationId xmlns:a16="http://schemas.microsoft.com/office/drawing/2014/main" id="{42B18ECA-FCF3-6C4F-A3CA-6B310C5CE9A3}"/>
              </a:ext>
            </a:extLst>
          </p:cNvPr>
          <p:cNvSpPr txBox="1"/>
          <p:nvPr/>
        </p:nvSpPr>
        <p:spPr>
          <a:xfrm>
            <a:off x="9125263" y="2153676"/>
            <a:ext cx="28255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Tabla de comparación RMSE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190E253-5B0A-8C44-B11A-FAC9631A0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1572" y="2158095"/>
            <a:ext cx="2743199" cy="18000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7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4" name="Google Shape;18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455" y="2152843"/>
            <a:ext cx="2743200" cy="1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2257" y="2163253"/>
            <a:ext cx="2743198" cy="1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454" y="4411133"/>
            <a:ext cx="2743199" cy="1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8947" y="4377969"/>
            <a:ext cx="2743199" cy="185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 txBox="1"/>
          <p:nvPr/>
        </p:nvSpPr>
        <p:spPr>
          <a:xfrm>
            <a:off x="705851" y="4008638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Regresión lineal 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3879271" y="6247619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Random Forest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6178398" y="4060611"/>
            <a:ext cx="2825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Árboles de decisión</a:t>
            </a:r>
            <a:endParaRPr>
              <a:latin typeface="Jost" pitchFamily="2" charset="77"/>
              <a:ea typeface="Jost" pitchFamily="2" charset="77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045525" y="3989328"/>
            <a:ext cx="21051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Red neuronal 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581160" y="6266929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XGBoost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6775" y="2161017"/>
            <a:ext cx="2811212" cy="18476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7"/>
          <p:cNvGraphicFramePr/>
          <p:nvPr>
            <p:extLst>
              <p:ext uri="{D42A27DB-BD31-4B8C-83A1-F6EECF244321}">
                <p14:modId xmlns:p14="http://schemas.microsoft.com/office/powerpoint/2010/main" val="1139758012"/>
              </p:ext>
            </p:extLst>
          </p:nvPr>
        </p:nvGraphicFramePr>
        <p:xfrm>
          <a:off x="9121670" y="2872212"/>
          <a:ext cx="2743200" cy="2434890"/>
        </p:xfrm>
        <a:graphic>
          <a:graphicData uri="http://schemas.openxmlformats.org/drawingml/2006/table">
            <a:tbl>
              <a:tblPr>
                <a:noFill/>
                <a:tableStyleId>{ADEF3B47-7A3B-45FB-A9BD-1AFFBE5DEEE2}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Modelo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Pred. Cooling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Reg. Lineal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3.227311309</a:t>
                      </a:r>
                      <a:endParaRPr sz="120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Arbol de decisión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0.635354263</a:t>
                      </a:r>
                      <a:endParaRPr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Red Neuronal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Jost" pitchFamily="2" charset="77"/>
                          <a:ea typeface="Jost" pitchFamily="2" charset="77"/>
                        </a:rPr>
                        <a:t>19.40496753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9033465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XGBoost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0.593202956</a:t>
                      </a:r>
                      <a:endParaRPr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Random Forest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0.628409092</a:t>
                      </a:r>
                      <a:endParaRPr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Google Shape;144;g84bed349bd_0_5">
            <a:extLst>
              <a:ext uri="{FF2B5EF4-FFF2-40B4-BE49-F238E27FC236}">
                <a16:creationId xmlns:a16="http://schemas.microsoft.com/office/drawing/2014/main" id="{F08CB06F-847D-0C41-B7F2-2D83BA458211}"/>
              </a:ext>
            </a:extLst>
          </p:cNvPr>
          <p:cNvSpPr txBox="1"/>
          <p:nvPr/>
        </p:nvSpPr>
        <p:spPr>
          <a:xfrm>
            <a:off x="623454" y="1236506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Resultados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2" name="Google Shape;137;p5">
            <a:extLst>
              <a:ext uri="{FF2B5EF4-FFF2-40B4-BE49-F238E27FC236}">
                <a16:creationId xmlns:a16="http://schemas.microsoft.com/office/drawing/2014/main" id="{8F1E0ABE-5951-2241-8683-4599934C941C}"/>
              </a:ext>
            </a:extLst>
          </p:cNvPr>
          <p:cNvSpPr txBox="1"/>
          <p:nvPr/>
        </p:nvSpPr>
        <p:spPr>
          <a:xfrm>
            <a:off x="623454" y="1661622"/>
            <a:ext cx="106572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Cooling – Comparación de test vs real</a:t>
            </a:r>
            <a:endParaRPr lang="en-US"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4" name="Google Shape;170;p6">
            <a:extLst>
              <a:ext uri="{FF2B5EF4-FFF2-40B4-BE49-F238E27FC236}">
                <a16:creationId xmlns:a16="http://schemas.microsoft.com/office/drawing/2014/main" id="{DA3C59C5-6EF6-8B4E-BC04-5D7DBCD5510E}"/>
              </a:ext>
            </a:extLst>
          </p:cNvPr>
          <p:cNvSpPr txBox="1"/>
          <p:nvPr/>
        </p:nvSpPr>
        <p:spPr>
          <a:xfrm>
            <a:off x="9117028" y="2167126"/>
            <a:ext cx="28255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Tabla de comparación RMSE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Conclusiones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8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5288" y="2541427"/>
            <a:ext cx="3701424" cy="334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Trabajos a futuro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0382" y="2942140"/>
            <a:ext cx="3311236" cy="321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/>
          <p:nvPr/>
        </p:nvSpPr>
        <p:spPr>
          <a:xfrm>
            <a:off x="705851" y="2179838"/>
            <a:ext cx="94619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¿Qué haríamos si fuéramos a continuar con el proyecto?</a:t>
            </a:r>
            <a:endParaRPr sz="1800">
              <a:solidFill>
                <a:srgbClr val="262626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Referencias</a:t>
            </a:r>
            <a:endParaRPr lang="en-US"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18;p9">
            <a:extLst>
              <a:ext uri="{FF2B5EF4-FFF2-40B4-BE49-F238E27FC236}">
                <a16:creationId xmlns:a16="http://schemas.microsoft.com/office/drawing/2014/main" id="{D076BCC5-64F2-1845-91FF-157AE326BBE4}"/>
              </a:ext>
            </a:extLst>
          </p:cNvPr>
          <p:cNvSpPr txBox="1"/>
          <p:nvPr/>
        </p:nvSpPr>
        <p:spPr>
          <a:xfrm>
            <a:off x="899815" y="2179838"/>
            <a:ext cx="946192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GT" dirty="0">
                <a:hlinkClick r:id="rId5"/>
              </a:rPr>
              <a:t>https://archive.ics.uci.edu/ml/datasets/Energy+efficiency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6"/>
              </a:rPr>
              <a:t>https://www.sciencedirect.com/science/article/abs/pii/S037877881200151X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7"/>
              </a:rPr>
              <a:t>https://xgboost.readthedocs.io/en/latest/</a:t>
            </a:r>
            <a:endParaRPr lang="es-GT" dirty="0"/>
          </a:p>
          <a:p>
            <a:endParaRPr lang="es-GT" sz="1600" dirty="0"/>
          </a:p>
          <a:p>
            <a:r>
              <a:rPr lang="es-GT" sz="1600" dirty="0">
                <a:hlinkClick r:id="rId8"/>
              </a:rPr>
              <a:t>http://andrei.clubcisco.ro/cursuri/f/f-sym/5master/aac-nnga/AI_neural_nets.pdf</a:t>
            </a:r>
            <a:endParaRPr lang="es-GT" sz="1600" dirty="0"/>
          </a:p>
          <a:p>
            <a:endParaRPr lang="es-GT" sz="2400" dirty="0"/>
          </a:p>
          <a:p>
            <a:endParaRPr lang="es-GT" sz="2400" dirty="0"/>
          </a:p>
        </p:txBody>
      </p:sp>
    </p:spTree>
    <p:extLst>
      <p:ext uri="{BB962C8B-B14F-4D97-AF65-F5344CB8AC3E}">
        <p14:creationId xmlns:p14="http://schemas.microsoft.com/office/powerpoint/2010/main" val="395043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10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26B88E7-9501-E24E-AA61-EBDF5D4CA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27" y="979873"/>
            <a:ext cx="8635604" cy="58881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1852" y="5723021"/>
            <a:ext cx="2179095" cy="8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173" y="323932"/>
            <a:ext cx="3069585" cy="81003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08857" y="2258650"/>
            <a:ext cx="84221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Jost" pitchFamily="2" charset="77"/>
                <a:ea typeface="Jost" pitchFamily="2" charset="77"/>
                <a:cs typeface="Roboto"/>
                <a:sym typeface="Roboto"/>
              </a:rPr>
              <a:t>Utilizando eficientemente la energía.</a:t>
            </a:r>
            <a:endParaRPr dirty="0">
              <a:latin typeface="Jost" pitchFamily="2" charset="77"/>
              <a:ea typeface="Jost" pitchFamily="2" charset="77"/>
              <a:cs typeface="Roboto"/>
              <a:sym typeface="Roboto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908857" y="3550136"/>
            <a:ext cx="77162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EE599"/>
                </a:solidFill>
                <a:latin typeface="Jost" pitchFamily="2" charset="77"/>
                <a:ea typeface="Jost" pitchFamily="2" charset="77"/>
                <a:sym typeface="Arial"/>
              </a:rPr>
              <a:t>Karen Valdez, Miguel Angel, Santos López</a:t>
            </a:r>
            <a:endParaRPr>
              <a:latin typeface="Jost" pitchFamily="2" charset="77"/>
              <a:ea typeface="Jost" pitchFamily="2" charset="77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08848" y="4013125"/>
            <a:ext cx="9992100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hlink"/>
                </a:solidFill>
                <a:latin typeface="Jost" pitchFamily="2" charset="77"/>
                <a:ea typeface="Jost" pitchFamily="2" charset="77"/>
                <a:hlinkClick r:id="rId6"/>
              </a:rPr>
              <a:t>https://github.com/Magmarx/PosterHeatingCoolingLoad</a:t>
            </a:r>
            <a:endParaRPr sz="4200">
              <a:solidFill>
                <a:srgbClr val="DDEAF6"/>
              </a:solidFill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Motivación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 txBox="1"/>
          <p:nvPr/>
        </p:nvSpPr>
        <p:spPr>
          <a:xfrm>
            <a:off x="705852" y="2221402"/>
            <a:ext cx="98498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Predecir </a:t>
            </a: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qué</a:t>
            </a: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 tanto frío o calor se necesita para mantener a cierta temperatura un edificio.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9" name="Google Shape;101;p3">
            <a:extLst>
              <a:ext uri="{FF2B5EF4-FFF2-40B4-BE49-F238E27FC236}">
                <a16:creationId xmlns:a16="http://schemas.microsoft.com/office/drawing/2014/main" id="{1B4C93B8-599E-E14D-908F-8727ED5F2D9A}"/>
              </a:ext>
            </a:extLst>
          </p:cNvPr>
          <p:cNvSpPr txBox="1"/>
          <p:nvPr/>
        </p:nvSpPr>
        <p:spPr>
          <a:xfrm>
            <a:off x="705852" y="3184715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Importancía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0" name="Google Shape;106;p3">
            <a:extLst>
              <a:ext uri="{FF2B5EF4-FFF2-40B4-BE49-F238E27FC236}">
                <a16:creationId xmlns:a16="http://schemas.microsoft.com/office/drawing/2014/main" id="{F072CD58-01B4-8D43-AE1D-F59D10CDC93D}"/>
              </a:ext>
            </a:extLst>
          </p:cNvPr>
          <p:cNvSpPr txBox="1"/>
          <p:nvPr/>
        </p:nvSpPr>
        <p:spPr>
          <a:xfrm>
            <a:off x="705852" y="3853623"/>
            <a:ext cx="98498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Jost" pitchFamily="2" charset="77"/>
                <a:ea typeface="Jost" pitchFamily="2" charset="77"/>
              </a:rPr>
              <a:t>Vamos  optimizar eficienmente la energía y ayudar a ser amigables con el medio ambiente.</a:t>
            </a:r>
            <a:endParaRPr sz="2400" dirty="0"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648926" y="1326423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Entendiendo el problema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4"/>
          <p:cNvSpPr txBox="1"/>
          <p:nvPr/>
        </p:nvSpPr>
        <p:spPr>
          <a:xfrm>
            <a:off x="648926" y="3525800"/>
            <a:ext cx="27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  <a:sym typeface="Arial"/>
              </a:rPr>
              <a:t>¿Por qué?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648926" y="4633275"/>
            <a:ext cx="364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  <a:sym typeface="Arial"/>
              </a:rPr>
              <a:t>¿Tamaño dataset?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1064702" y="2753213"/>
            <a:ext cx="18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Regresión</a:t>
            </a:r>
            <a:endParaRPr>
              <a:latin typeface="Jost" pitchFamily="2" charset="77"/>
              <a:ea typeface="Jost" pitchFamily="2" charset="77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3725" y="3934647"/>
            <a:ext cx="1674978" cy="1674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261865" y="2156725"/>
            <a:ext cx="184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Variables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863" y="2009974"/>
            <a:ext cx="2847974" cy="13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9252450" y="3525800"/>
            <a:ext cx="216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62626"/>
                </a:solidFill>
              </a:rPr>
              <a:t>Relative Compactness</a:t>
            </a:r>
            <a:endParaRPr sz="1000"/>
          </a:p>
        </p:txBody>
      </p:sp>
      <p:cxnSp>
        <p:nvCxnSpPr>
          <p:cNvPr id="123" name="Google Shape;123;p4"/>
          <p:cNvCxnSpPr/>
          <p:nvPr/>
        </p:nvCxnSpPr>
        <p:spPr>
          <a:xfrm>
            <a:off x="10017450" y="5221550"/>
            <a:ext cx="334800" cy="6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4"/>
          <p:cNvSpPr txBox="1"/>
          <p:nvPr/>
        </p:nvSpPr>
        <p:spPr>
          <a:xfrm>
            <a:off x="9734175" y="5901650"/>
            <a:ext cx="2164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62626"/>
                </a:solidFill>
              </a:rPr>
              <a:t>Glazing Area &amp; Glazing area distribution</a:t>
            </a:r>
            <a:endParaRPr sz="1000"/>
          </a:p>
        </p:txBody>
      </p:sp>
      <p:pic>
        <p:nvPicPr>
          <p:cNvPr id="125" name="Google Shape;125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0878" y="2753225"/>
            <a:ext cx="3175072" cy="35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6708950" y="2803294"/>
            <a:ext cx="1031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262626"/>
                </a:solidFill>
              </a:rPr>
              <a:t>Surface Area</a:t>
            </a:r>
            <a:endParaRPr sz="600"/>
          </a:p>
        </p:txBody>
      </p:sp>
      <p:sp>
        <p:nvSpPr>
          <p:cNvPr id="127" name="Google Shape;127;p4"/>
          <p:cNvSpPr txBox="1"/>
          <p:nvPr/>
        </p:nvSpPr>
        <p:spPr>
          <a:xfrm>
            <a:off x="648926" y="2156725"/>
            <a:ext cx="369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Tipo de clasificación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07;p3">
            <a:extLst>
              <a:ext uri="{FF2B5EF4-FFF2-40B4-BE49-F238E27FC236}">
                <a16:creationId xmlns:a16="http://schemas.microsoft.com/office/drawing/2014/main" id="{B75A2E7B-88F5-8D45-AD0B-522A4BAA7817}"/>
              </a:ext>
            </a:extLst>
          </p:cNvPr>
          <p:cNvSpPr txBox="1"/>
          <p:nvPr/>
        </p:nvSpPr>
        <p:spPr>
          <a:xfrm>
            <a:off x="650433" y="2111120"/>
            <a:ext cx="984985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¿El modelo para predecir el heating se puede usar para el cooling?</a:t>
            </a:r>
            <a:endParaRPr dirty="0">
              <a:latin typeface="Jost" pitchFamily="2" charset="77"/>
              <a:ea typeface="Jost" pitchFamily="2" charset="7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¿Un modelo simple de regresión lineal es peor que un modelo complejo formado por muchas capas neuronales?</a:t>
            </a:r>
            <a:endParaRPr sz="2400" dirty="0">
              <a:solidFill>
                <a:srgbClr val="262626"/>
              </a:solidFill>
              <a:latin typeface="Jost" pitchFamily="2" charset="77"/>
              <a:ea typeface="Jost" pitchFamily="2" charset="7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¿ Alguno de nuestros modelos tiene un mejor resultado que el modelo que se utilizó en el paper (Random Forest) ?</a:t>
            </a:r>
            <a:endParaRPr sz="2400" dirty="0">
              <a:solidFill>
                <a:srgbClr val="262626"/>
              </a:solidFill>
              <a:latin typeface="Jost" pitchFamily="2" charset="77"/>
              <a:ea typeface="Jost" pitchFamily="2" charset="77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A2AD7E0-5484-B94C-8C6B-4FAA95496388}"/>
              </a:ext>
            </a:extLst>
          </p:cNvPr>
          <p:cNvSpPr txBox="1"/>
          <p:nvPr/>
        </p:nvSpPr>
        <p:spPr>
          <a:xfrm>
            <a:off x="650433" y="137254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Hipótesis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2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A2AD7E0-5484-B94C-8C6B-4FAA95496388}"/>
              </a:ext>
            </a:extLst>
          </p:cNvPr>
          <p:cNvSpPr txBox="1"/>
          <p:nvPr/>
        </p:nvSpPr>
        <p:spPr>
          <a:xfrm>
            <a:off x="650433" y="137254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Arquitecturas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24" name="Google Shape;136;p5">
            <a:extLst>
              <a:ext uri="{FF2B5EF4-FFF2-40B4-BE49-F238E27FC236}">
                <a16:creationId xmlns:a16="http://schemas.microsoft.com/office/drawing/2014/main" id="{4F223309-CDB4-0544-90A3-BB6696B94C7C}"/>
              </a:ext>
            </a:extLst>
          </p:cNvPr>
          <p:cNvSpPr txBox="1"/>
          <p:nvPr/>
        </p:nvSpPr>
        <p:spPr>
          <a:xfrm>
            <a:off x="650433" y="2536518"/>
            <a:ext cx="35484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Regresión Lineal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0D46BB-E923-8943-B235-A3AB72828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7" y="3436009"/>
            <a:ext cx="3514708" cy="23255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D724C7-1E59-BB47-A608-2B52B3CE5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795" y="3547924"/>
            <a:ext cx="4482206" cy="2325579"/>
          </a:xfrm>
          <a:prstGeom prst="rect">
            <a:avLst/>
          </a:prstGeom>
        </p:spPr>
      </p:pic>
      <p:sp>
        <p:nvSpPr>
          <p:cNvPr id="27" name="Google Shape;136;p5">
            <a:extLst>
              <a:ext uri="{FF2B5EF4-FFF2-40B4-BE49-F238E27FC236}">
                <a16:creationId xmlns:a16="http://schemas.microsoft.com/office/drawing/2014/main" id="{0F607708-5285-DF49-AD25-405D7A3F8B59}"/>
              </a:ext>
            </a:extLst>
          </p:cNvPr>
          <p:cNvSpPr txBox="1"/>
          <p:nvPr/>
        </p:nvSpPr>
        <p:spPr>
          <a:xfrm>
            <a:off x="8395401" y="2502642"/>
            <a:ext cx="32068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Redes Neuronales</a:t>
            </a:r>
            <a:endParaRPr lang="en-US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8" name="Google Shape;136;p5">
            <a:extLst>
              <a:ext uri="{FF2B5EF4-FFF2-40B4-BE49-F238E27FC236}">
                <a16:creationId xmlns:a16="http://schemas.microsoft.com/office/drawing/2014/main" id="{E3A6F460-F869-EB4B-A9B8-CA2F127A7CF8}"/>
              </a:ext>
            </a:extLst>
          </p:cNvPr>
          <p:cNvSpPr txBox="1"/>
          <p:nvPr/>
        </p:nvSpPr>
        <p:spPr>
          <a:xfrm>
            <a:off x="4321793" y="2466859"/>
            <a:ext cx="35484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Arboles de decisión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983E316-D35C-7E46-B58C-3C357057A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6" y="3068945"/>
            <a:ext cx="3383935" cy="27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2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A2AD7E0-5484-B94C-8C6B-4FAA95496388}"/>
              </a:ext>
            </a:extLst>
          </p:cNvPr>
          <p:cNvSpPr txBox="1"/>
          <p:nvPr/>
        </p:nvSpPr>
        <p:spPr>
          <a:xfrm>
            <a:off x="650433" y="137254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Arquitectura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E97DAC-D78B-A94F-82C8-B07163444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79" y="2296950"/>
            <a:ext cx="6164635" cy="34676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24C30B-230E-094C-BC70-5D66E3748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829" y="2374497"/>
            <a:ext cx="5361012" cy="4020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6A75E7D-040B-D742-82F1-37F85483F2B5}"/>
              </a:ext>
            </a:extLst>
          </p:cNvPr>
          <p:cNvSpPr/>
          <p:nvPr/>
        </p:nvSpPr>
        <p:spPr>
          <a:xfrm>
            <a:off x="433179" y="2265065"/>
            <a:ext cx="3829728" cy="7099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04AAEC-2E57-604B-99EA-040641D297F3}"/>
              </a:ext>
            </a:extLst>
          </p:cNvPr>
          <p:cNvSpPr/>
          <p:nvPr/>
        </p:nvSpPr>
        <p:spPr>
          <a:xfrm>
            <a:off x="2266272" y="4400812"/>
            <a:ext cx="4331542" cy="14412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92EA6-6044-5E4A-9FF1-0AF9BACD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56" y="4273798"/>
            <a:ext cx="1994871" cy="10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018B7C2-9936-AE46-A56A-44EA0E3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43" y="5559001"/>
            <a:ext cx="1994871" cy="10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8F309E-08DE-A748-9AD9-86F368977091}"/>
              </a:ext>
            </a:extLst>
          </p:cNvPr>
          <p:cNvSpPr txBox="1"/>
          <p:nvPr/>
        </p:nvSpPr>
        <p:spPr>
          <a:xfrm>
            <a:off x="3825837" y="297502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0.1 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BEA75D-6C54-ED4F-944D-A52FCC6730D1}"/>
              </a:ext>
            </a:extLst>
          </p:cNvPr>
          <p:cNvSpPr txBox="1"/>
          <p:nvPr/>
        </p:nvSpPr>
        <p:spPr>
          <a:xfrm>
            <a:off x="3825836" y="448583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+ 0.1 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AC9FFF6-20EB-8245-A439-0B106BF3E7BA}"/>
              </a:ext>
            </a:extLst>
          </p:cNvPr>
          <p:cNvSpPr txBox="1"/>
          <p:nvPr/>
        </p:nvSpPr>
        <p:spPr>
          <a:xfrm>
            <a:off x="3878686" y="561066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+ 0.1 *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A1E372E-BDE1-6043-8873-BA1E016734EB}"/>
              </a:ext>
            </a:extLst>
          </p:cNvPr>
          <p:cNvSpPr/>
          <p:nvPr/>
        </p:nvSpPr>
        <p:spPr>
          <a:xfrm>
            <a:off x="7771852" y="2452421"/>
            <a:ext cx="3896269" cy="3625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Google Shape;136;p5">
            <a:extLst>
              <a:ext uri="{FF2B5EF4-FFF2-40B4-BE49-F238E27FC236}">
                <a16:creationId xmlns:a16="http://schemas.microsoft.com/office/drawing/2014/main" id="{5AE68C31-10D0-B044-8B46-1AE6581F7C1A}"/>
              </a:ext>
            </a:extLst>
          </p:cNvPr>
          <p:cNvSpPr txBox="1"/>
          <p:nvPr/>
        </p:nvSpPr>
        <p:spPr>
          <a:xfrm>
            <a:off x="8071142" y="2058464"/>
            <a:ext cx="26021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Random Forest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4" name="Google Shape;136;p5">
            <a:extLst>
              <a:ext uri="{FF2B5EF4-FFF2-40B4-BE49-F238E27FC236}">
                <a16:creationId xmlns:a16="http://schemas.microsoft.com/office/drawing/2014/main" id="{4F223309-CDB4-0544-90A3-BB6696B94C7C}"/>
              </a:ext>
            </a:extLst>
          </p:cNvPr>
          <p:cNvSpPr txBox="1"/>
          <p:nvPr/>
        </p:nvSpPr>
        <p:spPr>
          <a:xfrm>
            <a:off x="2144604" y="2134035"/>
            <a:ext cx="16397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XGBoost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52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Metodología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5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5"/>
          <p:cNvSpPr txBox="1"/>
          <p:nvPr/>
        </p:nvSpPr>
        <p:spPr>
          <a:xfrm>
            <a:off x="705851" y="2053890"/>
            <a:ext cx="98498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Análisis </a:t>
            </a:r>
            <a:endParaRPr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886157" y="2689732"/>
            <a:ext cx="984985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exploratorio de datos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de datos nulos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de outliers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de correlación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Gráfica de disperción de variables</a:t>
            </a:r>
          </a:p>
        </p:txBody>
      </p:sp>
      <p:sp>
        <p:nvSpPr>
          <p:cNvPr id="12" name="Google Shape;137;p5">
            <a:extLst>
              <a:ext uri="{FF2B5EF4-FFF2-40B4-BE49-F238E27FC236}">
                <a16:creationId xmlns:a16="http://schemas.microsoft.com/office/drawing/2014/main" id="{EF19AD07-354D-6E4E-945C-EC6E0B107B31}"/>
              </a:ext>
            </a:extLst>
          </p:cNvPr>
          <p:cNvSpPr txBox="1"/>
          <p:nvPr/>
        </p:nvSpPr>
        <p:spPr>
          <a:xfrm>
            <a:off x="705851" y="4277688"/>
            <a:ext cx="98498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Creación</a:t>
            </a:r>
            <a:endParaRPr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3" name="Google Shape;138;p5">
            <a:extLst>
              <a:ext uri="{FF2B5EF4-FFF2-40B4-BE49-F238E27FC236}">
                <a16:creationId xmlns:a16="http://schemas.microsoft.com/office/drawing/2014/main" id="{2C9E7C1B-EB9A-5D43-9868-4296571B2109}"/>
              </a:ext>
            </a:extLst>
          </p:cNvPr>
          <p:cNvSpPr txBox="1"/>
          <p:nvPr/>
        </p:nvSpPr>
        <p:spPr>
          <a:xfrm>
            <a:off x="886157" y="4830212"/>
            <a:ext cx="98498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Creamos un modelo para heating y cooling con cada una de las arquitecturas anteriores y luego las comparamos para poder determinar cual es la mejor.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Metodología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5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0269348F-1BE7-FB48-A43C-A628B0C7784A}"/>
              </a:ext>
            </a:extLst>
          </p:cNvPr>
          <p:cNvSpPr txBox="1"/>
          <p:nvPr/>
        </p:nvSpPr>
        <p:spPr>
          <a:xfrm>
            <a:off x="705852" y="2604854"/>
            <a:ext cx="98498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MSE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MAE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RMSE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Gráficas de comparación entre valor predicho vs el real</a:t>
            </a:r>
          </a:p>
        </p:txBody>
      </p:sp>
      <p:sp>
        <p:nvSpPr>
          <p:cNvPr id="11" name="Google Shape;137;p5">
            <a:extLst>
              <a:ext uri="{FF2B5EF4-FFF2-40B4-BE49-F238E27FC236}">
                <a16:creationId xmlns:a16="http://schemas.microsoft.com/office/drawing/2014/main" id="{49814AB6-5BC4-3342-AE00-78126BAB6282}"/>
              </a:ext>
            </a:extLst>
          </p:cNvPr>
          <p:cNvSpPr txBox="1"/>
          <p:nvPr/>
        </p:nvSpPr>
        <p:spPr>
          <a:xfrm>
            <a:off x="705852" y="1997873"/>
            <a:ext cx="98498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Evaluación</a:t>
            </a:r>
            <a:endParaRPr sz="1200"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D0F563-F5F6-E647-AC08-09334CF1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73" y="3968611"/>
            <a:ext cx="3552512" cy="26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8349F1-501F-C541-B8FC-BB189FB8E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766" y="3888903"/>
            <a:ext cx="4225861" cy="27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367</Words>
  <Application>Microsoft Macintosh PowerPoint</Application>
  <PresentationFormat>Panorámica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Jost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Peñaloza</dc:creator>
  <cp:lastModifiedBy>Miguel Angel Porras Melgar</cp:lastModifiedBy>
  <cp:revision>25</cp:revision>
  <dcterms:created xsi:type="dcterms:W3CDTF">2020-05-02T01:19:46Z</dcterms:created>
  <dcterms:modified xsi:type="dcterms:W3CDTF">2020-05-07T04:45:52Z</dcterms:modified>
</cp:coreProperties>
</file>